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5" r:id="rId4"/>
    <p:sldId id="267" r:id="rId5"/>
    <p:sldId id="268" r:id="rId6"/>
    <p:sldId id="269" r:id="rId7"/>
    <p:sldId id="270" r:id="rId8"/>
    <p:sldId id="272" r:id="rId9"/>
  </p:sldIdLst>
  <p:sldSz cx="12192000" cy="6858000"/>
  <p:notesSz cx="6807200" cy="9939338"/>
  <p:embeddedFontLst>
    <p:embeddedFont>
      <p:font typeface="Quattrocento Sans" panose="020B0600070205080204" charset="0"/>
      <p:regular r:id="rId11"/>
      <p:bold r:id="rId12"/>
      <p:italic r:id="rId13"/>
      <p:boldItalic r:id="rId14"/>
    </p:embeddedFont>
    <p:embeddedFont>
      <p:font typeface="游ゴシック Medium" panose="020B0500000000000000" pitchFamily="50" charset="-128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w0iwAWGrVvDEHUPTJsyQSNpA+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rosue" initials="h" lastIdx="1" clrIdx="0">
    <p:extLst>
      <p:ext uri="{19B8F6BF-5375-455C-9EA6-DF929625EA0E}">
        <p15:presenceInfo xmlns:p15="http://schemas.microsoft.com/office/powerpoint/2012/main" userId="hiros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BF"/>
    <a:srgbClr val="E83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6T11:50:58.587" idx="1">
    <p:pos x="1953" y="730"/>
    <p:text>可能な限り具体的な数値をご記入ください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69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75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62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40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19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>
  <p:cSld name="1_タイトル付きの図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5"/>
          <p:cNvCxnSpPr/>
          <p:nvPr/>
        </p:nvCxnSpPr>
        <p:spPr>
          <a:xfrm>
            <a:off x="281750" y="6506205"/>
            <a:ext cx="826598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5"/>
          <p:cNvSpPr/>
          <p:nvPr/>
        </p:nvSpPr>
        <p:spPr>
          <a:xfrm>
            <a:off x="285867" y="0"/>
            <a:ext cx="620914" cy="867805"/>
          </a:xfrm>
          <a:prstGeom prst="rect">
            <a:avLst/>
          </a:prstGeom>
          <a:solidFill>
            <a:srgbClr val="E72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2771" y="623887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2"/>
          </p:nvPr>
        </p:nvSpPr>
        <p:spPr>
          <a:xfrm>
            <a:off x="906781" y="219805"/>
            <a:ext cx="536603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5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40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preserve="1">
  <p:cSld name="タイトルとコンテンツ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167" y="0"/>
            <a:ext cx="1057966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34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preserve="1">
  <p:cSld name="タイトル スライド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6901814" y="1865630"/>
            <a:ext cx="1432800" cy="1432800"/>
          </a:xfrm>
          <a:prstGeom prst="rect">
            <a:avLst/>
          </a:prstGeom>
          <a:solidFill>
            <a:srgbClr val="8491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5149214" y="1865630"/>
            <a:ext cx="1432800" cy="1432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3396614" y="1865630"/>
            <a:ext cx="1432800" cy="1432800"/>
          </a:xfrm>
          <a:prstGeom prst="rect">
            <a:avLst/>
          </a:prstGeom>
          <a:solidFill>
            <a:srgbClr val="EA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8654414" y="1865630"/>
            <a:ext cx="1432800" cy="143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2218054" y="4481830"/>
            <a:ext cx="1432800" cy="14328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4300518" y="4481830"/>
            <a:ext cx="968400" cy="966470"/>
          </a:xfrm>
          <a:prstGeom prst="rect">
            <a:avLst/>
          </a:prstGeom>
          <a:solidFill>
            <a:srgbClr val="FFC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5434382" y="4481830"/>
            <a:ext cx="968400" cy="966470"/>
          </a:xfrm>
          <a:prstGeom prst="rect">
            <a:avLst/>
          </a:prstGeom>
          <a:solidFill>
            <a:srgbClr val="FFF2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>
            <a:off x="6844607" y="4481830"/>
            <a:ext cx="968400" cy="96647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7972367" y="4481830"/>
            <a:ext cx="968400" cy="96647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9118814" y="4481830"/>
            <a:ext cx="968400" cy="966470"/>
          </a:xfrm>
          <a:prstGeom prst="rect">
            <a:avLst/>
          </a:prstGeom>
          <a:solidFill>
            <a:srgbClr val="4DC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2218054" y="2256194"/>
            <a:ext cx="532766" cy="532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10"/>
          <p:cNvCxnSpPr/>
          <p:nvPr/>
        </p:nvCxnSpPr>
        <p:spPr>
          <a:xfrm>
            <a:off x="791776" y="665480"/>
            <a:ext cx="1717744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10"/>
          <p:cNvSpPr txBox="1"/>
          <p:nvPr/>
        </p:nvSpPr>
        <p:spPr>
          <a:xfrm>
            <a:off x="3320414" y="1577853"/>
            <a:ext cx="21139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+mj-lt"/>
                <a:ea typeface="游ゴシック Medium" panose="020B0500000000000000" pitchFamily="50" charset="-128"/>
                <a:cs typeface="Arial"/>
                <a:sym typeface="Arial"/>
              </a:rPr>
              <a:t>バックグラウンドカラー</a:t>
            </a:r>
            <a:endParaRPr sz="1800" b="1" dirty="0">
              <a:latin typeface="+mj-lt"/>
              <a:ea typeface="游ゴシック Medium" panose="020B0500000000000000" pitchFamily="50" charset="-128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3927688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234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#EAEBEB</a:t>
            </a:r>
            <a:endParaRPr dirty="0"/>
          </a:p>
        </p:txBody>
      </p:sp>
      <p:sp>
        <p:nvSpPr>
          <p:cNvPr id="28" name="Google Shape;28;p10"/>
          <p:cNvSpPr txBox="1"/>
          <p:nvPr/>
        </p:nvSpPr>
        <p:spPr>
          <a:xfrm>
            <a:off x="5673500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 txBox="1"/>
          <p:nvPr/>
        </p:nvSpPr>
        <p:spPr>
          <a:xfrm>
            <a:off x="7419312" y="3298748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158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#84919E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 txBox="1"/>
          <p:nvPr/>
        </p:nvSpPr>
        <p:spPr>
          <a:xfrm>
            <a:off x="9165124" y="3298748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 txBox="1"/>
          <p:nvPr/>
        </p:nvSpPr>
        <p:spPr>
          <a:xfrm>
            <a:off x="5522136" y="5426524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173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#FFF2AD</a:t>
            </a:r>
            <a:endParaRPr dirty="0"/>
          </a:p>
        </p:txBody>
      </p:sp>
      <p:sp>
        <p:nvSpPr>
          <p:cNvPr id="32" name="Google Shape;32;p10"/>
          <p:cNvSpPr txBox="1"/>
          <p:nvPr/>
        </p:nvSpPr>
        <p:spPr>
          <a:xfrm>
            <a:off x="6891787" y="5426524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241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#FFF100</a:t>
            </a:r>
            <a:endParaRPr dirty="0"/>
          </a:p>
        </p:txBody>
      </p:sp>
      <p:sp>
        <p:nvSpPr>
          <p:cNvPr id="33" name="Google Shape;33;p10"/>
          <p:cNvSpPr txBox="1"/>
          <p:nvPr/>
        </p:nvSpPr>
        <p:spPr>
          <a:xfrm>
            <a:off x="8035698" y="5454223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153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153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#990099</a:t>
            </a:r>
            <a:endParaRPr dirty="0"/>
          </a:p>
        </p:txBody>
      </p:sp>
      <p:sp>
        <p:nvSpPr>
          <p:cNvPr id="34" name="Google Shape;34;p10"/>
          <p:cNvSpPr txBox="1"/>
          <p:nvPr/>
        </p:nvSpPr>
        <p:spPr>
          <a:xfrm>
            <a:off x="9165124" y="5448300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,0,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196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#4DC4FF</a:t>
            </a:r>
            <a:endParaRPr dirty="0"/>
          </a:p>
        </p:txBody>
      </p:sp>
      <p:sp>
        <p:nvSpPr>
          <p:cNvPr id="35" name="Google Shape;35;p10"/>
          <p:cNvSpPr txBox="1"/>
          <p:nvPr/>
        </p:nvSpPr>
        <p:spPr>
          <a:xfrm>
            <a:off x="4359112" y="5448300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191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#FFCABF</a:t>
            </a:r>
            <a:endParaRPr dirty="0"/>
          </a:p>
        </p:txBody>
      </p:sp>
      <p:sp>
        <p:nvSpPr>
          <p:cNvPr id="36" name="Google Shape;36;p10"/>
          <p:cNvSpPr txBox="1"/>
          <p:nvPr/>
        </p:nvSpPr>
        <p:spPr>
          <a:xfrm>
            <a:off x="2750820" y="5914630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b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#E8383D</a:t>
            </a:r>
            <a:endParaRPr dirty="0"/>
          </a:p>
        </p:txBody>
      </p:sp>
      <p:sp>
        <p:nvSpPr>
          <p:cNvPr id="37" name="Google Shape;37;p10"/>
          <p:cNvSpPr txBox="1"/>
          <p:nvPr/>
        </p:nvSpPr>
        <p:spPr>
          <a:xfrm>
            <a:off x="4223189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ベースカラー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8" name="Google Shape;38;p10"/>
          <p:cNvSpPr txBox="1"/>
          <p:nvPr/>
        </p:nvSpPr>
        <p:spPr>
          <a:xfrm>
            <a:off x="6770517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アクセントカラー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Google Shape;39;p10"/>
          <p:cNvSpPr txBox="1"/>
          <p:nvPr/>
        </p:nvSpPr>
        <p:spPr>
          <a:xfrm>
            <a:off x="2163300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ブランドカラー</a:t>
            </a:r>
            <a:endParaRPr sz="1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Google Shape;40;p10"/>
          <p:cNvSpPr txBox="1"/>
          <p:nvPr/>
        </p:nvSpPr>
        <p:spPr>
          <a:xfrm>
            <a:off x="1819835" y="2799191"/>
            <a:ext cx="105472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カラーコード</a:t>
            </a:r>
            <a:endParaRPr dirty="0"/>
          </a:p>
        </p:txBody>
      </p:sp>
      <p:sp>
        <p:nvSpPr>
          <p:cNvPr id="41" name="Google Shape;41;p10"/>
          <p:cNvSpPr txBox="1"/>
          <p:nvPr/>
        </p:nvSpPr>
        <p:spPr>
          <a:xfrm>
            <a:off x="2128808" y="2401019"/>
            <a:ext cx="711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1058353" y="218838"/>
            <a:ext cx="4353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カラーユニバーサルデザイン推奨配色セット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27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25;p10">
            <a:extLst>
              <a:ext uri="{FF2B5EF4-FFF2-40B4-BE49-F238E27FC236}">
                <a16:creationId xmlns:a16="http://schemas.microsoft.com/office/drawing/2014/main" id="{85041C0D-8FA2-4280-8202-06E15CA58657}"/>
              </a:ext>
            </a:extLst>
          </p:cNvPr>
          <p:cNvCxnSpPr/>
          <p:nvPr userDrawn="1"/>
        </p:nvCxnSpPr>
        <p:spPr>
          <a:xfrm>
            <a:off x="791776" y="665480"/>
            <a:ext cx="1717744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42;p10">
            <a:extLst>
              <a:ext uri="{FF2B5EF4-FFF2-40B4-BE49-F238E27FC236}">
                <a16:creationId xmlns:a16="http://schemas.microsoft.com/office/drawing/2014/main" id="{56823286-6E78-46BA-AECE-6E3C044A5FD9}"/>
              </a:ext>
            </a:extLst>
          </p:cNvPr>
          <p:cNvSpPr txBox="1"/>
          <p:nvPr userDrawn="1"/>
        </p:nvSpPr>
        <p:spPr>
          <a:xfrm>
            <a:off x="1058353" y="218838"/>
            <a:ext cx="59283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カラーユニバーサルデザイン推奨配色セット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　</a:t>
            </a:r>
            <a:r>
              <a:rPr lang="en-US" altLang="ja-JP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–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ヨメテル</a:t>
            </a:r>
            <a:r>
              <a:rPr lang="en-US" altLang="ja-JP" sz="14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–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Google Shape;14;p10">
            <a:extLst>
              <a:ext uri="{FF2B5EF4-FFF2-40B4-BE49-F238E27FC236}">
                <a16:creationId xmlns:a16="http://schemas.microsoft.com/office/drawing/2014/main" id="{3B0BD3AF-3CCF-4D57-89B0-6D58B1565EEC}"/>
              </a:ext>
            </a:extLst>
          </p:cNvPr>
          <p:cNvSpPr/>
          <p:nvPr userDrawn="1"/>
        </p:nvSpPr>
        <p:spPr>
          <a:xfrm>
            <a:off x="6901814" y="1865630"/>
            <a:ext cx="1432800" cy="143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;p10">
            <a:extLst>
              <a:ext uri="{FF2B5EF4-FFF2-40B4-BE49-F238E27FC236}">
                <a16:creationId xmlns:a16="http://schemas.microsoft.com/office/drawing/2014/main" id="{814188AC-1B2A-420B-86DE-37E2F0AE440A}"/>
              </a:ext>
            </a:extLst>
          </p:cNvPr>
          <p:cNvSpPr/>
          <p:nvPr userDrawn="1"/>
        </p:nvSpPr>
        <p:spPr>
          <a:xfrm>
            <a:off x="5149214" y="1865630"/>
            <a:ext cx="1432800" cy="1432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;p10">
            <a:extLst>
              <a:ext uri="{FF2B5EF4-FFF2-40B4-BE49-F238E27FC236}">
                <a16:creationId xmlns:a16="http://schemas.microsoft.com/office/drawing/2014/main" id="{19B64015-E127-4027-B963-12576591B294}"/>
              </a:ext>
            </a:extLst>
          </p:cNvPr>
          <p:cNvSpPr/>
          <p:nvPr userDrawn="1"/>
        </p:nvSpPr>
        <p:spPr>
          <a:xfrm>
            <a:off x="3396614" y="1865630"/>
            <a:ext cx="1432800" cy="1432800"/>
          </a:xfrm>
          <a:prstGeom prst="rect">
            <a:avLst/>
          </a:prstGeom>
          <a:solidFill>
            <a:srgbClr val="EA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8;p10">
            <a:extLst>
              <a:ext uri="{FF2B5EF4-FFF2-40B4-BE49-F238E27FC236}">
                <a16:creationId xmlns:a16="http://schemas.microsoft.com/office/drawing/2014/main" id="{4D9E68DD-A4A6-4BE4-BD59-0D9241154F87}"/>
              </a:ext>
            </a:extLst>
          </p:cNvPr>
          <p:cNvSpPr/>
          <p:nvPr userDrawn="1"/>
        </p:nvSpPr>
        <p:spPr>
          <a:xfrm>
            <a:off x="2218054" y="4481830"/>
            <a:ext cx="1432800" cy="14328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0;p10">
            <a:extLst>
              <a:ext uri="{FF2B5EF4-FFF2-40B4-BE49-F238E27FC236}">
                <a16:creationId xmlns:a16="http://schemas.microsoft.com/office/drawing/2014/main" id="{6949482B-B93E-49E3-A1BC-7F3061EB3E3D}"/>
              </a:ext>
            </a:extLst>
          </p:cNvPr>
          <p:cNvSpPr/>
          <p:nvPr userDrawn="1"/>
        </p:nvSpPr>
        <p:spPr>
          <a:xfrm>
            <a:off x="5434382" y="4481830"/>
            <a:ext cx="968400" cy="966470"/>
          </a:xfrm>
          <a:prstGeom prst="rect">
            <a:avLst/>
          </a:prstGeom>
          <a:solidFill>
            <a:srgbClr val="4DC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1;p10">
            <a:extLst>
              <a:ext uri="{FF2B5EF4-FFF2-40B4-BE49-F238E27FC236}">
                <a16:creationId xmlns:a16="http://schemas.microsoft.com/office/drawing/2014/main" id="{71078DF1-C814-49A7-BD6B-EA89D3EE5E99}"/>
              </a:ext>
            </a:extLst>
          </p:cNvPr>
          <p:cNvSpPr/>
          <p:nvPr userDrawn="1"/>
        </p:nvSpPr>
        <p:spPr>
          <a:xfrm>
            <a:off x="6844607" y="4481830"/>
            <a:ext cx="968400" cy="966470"/>
          </a:xfrm>
          <a:prstGeom prst="rect">
            <a:avLst/>
          </a:prstGeom>
          <a:solidFill>
            <a:srgbClr val="F0F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2;p10">
            <a:extLst>
              <a:ext uri="{FF2B5EF4-FFF2-40B4-BE49-F238E27FC236}">
                <a16:creationId xmlns:a16="http://schemas.microsoft.com/office/drawing/2014/main" id="{3E5F368A-9285-4E13-9C61-69F0BAA780FD}"/>
              </a:ext>
            </a:extLst>
          </p:cNvPr>
          <p:cNvSpPr/>
          <p:nvPr userDrawn="1"/>
        </p:nvSpPr>
        <p:spPr>
          <a:xfrm>
            <a:off x="7972367" y="4481830"/>
            <a:ext cx="968400" cy="966470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;p10">
            <a:extLst>
              <a:ext uri="{FF2B5EF4-FFF2-40B4-BE49-F238E27FC236}">
                <a16:creationId xmlns:a16="http://schemas.microsoft.com/office/drawing/2014/main" id="{04D4FF62-4ADF-4AD7-8E0D-FE26FF069B6E}"/>
              </a:ext>
            </a:extLst>
          </p:cNvPr>
          <p:cNvSpPr/>
          <p:nvPr userDrawn="1"/>
        </p:nvSpPr>
        <p:spPr>
          <a:xfrm>
            <a:off x="2218054" y="2256194"/>
            <a:ext cx="532766" cy="532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6;p10">
            <a:extLst>
              <a:ext uri="{FF2B5EF4-FFF2-40B4-BE49-F238E27FC236}">
                <a16:creationId xmlns:a16="http://schemas.microsoft.com/office/drawing/2014/main" id="{97B7637D-6520-4CF3-B7F6-525DE5888F26}"/>
              </a:ext>
            </a:extLst>
          </p:cNvPr>
          <p:cNvSpPr txBox="1"/>
          <p:nvPr userDrawn="1"/>
        </p:nvSpPr>
        <p:spPr>
          <a:xfrm>
            <a:off x="3375492" y="1604020"/>
            <a:ext cx="214664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バックグラウンドカラー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" name="Google Shape;27;p10">
            <a:extLst>
              <a:ext uri="{FF2B5EF4-FFF2-40B4-BE49-F238E27FC236}">
                <a16:creationId xmlns:a16="http://schemas.microsoft.com/office/drawing/2014/main" id="{6620007C-166A-4C0F-9BC3-405F7CDE1CC5}"/>
              </a:ext>
            </a:extLst>
          </p:cNvPr>
          <p:cNvSpPr txBox="1"/>
          <p:nvPr userDrawn="1"/>
        </p:nvSpPr>
        <p:spPr>
          <a:xfrm>
            <a:off x="3927688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10,7,7,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234,235,235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EAEBEB</a:t>
            </a:r>
            <a:endParaRPr dirty="0"/>
          </a:p>
        </p:txBody>
      </p:sp>
      <p:sp>
        <p:nvSpPr>
          <p:cNvPr id="21" name="Google Shape;28;p10">
            <a:extLst>
              <a:ext uri="{FF2B5EF4-FFF2-40B4-BE49-F238E27FC236}">
                <a16:creationId xmlns:a16="http://schemas.microsoft.com/office/drawing/2014/main" id="{CC815868-3325-4D6C-950D-3711E91E8A93}"/>
              </a:ext>
            </a:extLst>
          </p:cNvPr>
          <p:cNvSpPr txBox="1"/>
          <p:nvPr userDrawn="1"/>
        </p:nvSpPr>
        <p:spPr>
          <a:xfrm>
            <a:off x="5673500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9;p10">
            <a:extLst>
              <a:ext uri="{FF2B5EF4-FFF2-40B4-BE49-F238E27FC236}">
                <a16:creationId xmlns:a16="http://schemas.microsoft.com/office/drawing/2014/main" id="{01920FF7-71E6-4FD9-9C02-47402AE022DA}"/>
              </a:ext>
            </a:extLst>
          </p:cNvPr>
          <p:cNvSpPr txBox="1"/>
          <p:nvPr userDrawn="1"/>
        </p:nvSpPr>
        <p:spPr>
          <a:xfrm>
            <a:off x="7419312" y="3298748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0,50,50,100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1;p10">
            <a:extLst>
              <a:ext uri="{FF2B5EF4-FFF2-40B4-BE49-F238E27FC236}">
                <a16:creationId xmlns:a16="http://schemas.microsoft.com/office/drawing/2014/main" id="{BB5F727C-3F3E-4B11-B704-767D58EC35F5}"/>
              </a:ext>
            </a:extLst>
          </p:cNvPr>
          <p:cNvSpPr txBox="1"/>
          <p:nvPr userDrawn="1"/>
        </p:nvSpPr>
        <p:spPr>
          <a:xfrm>
            <a:off x="5522136" y="5426524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50,0,0,0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77,196,255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#4DC4FF</a:t>
            </a:r>
            <a:endParaRPr dirty="0"/>
          </a:p>
        </p:txBody>
      </p:sp>
      <p:sp>
        <p:nvSpPr>
          <p:cNvPr id="25" name="Google Shape;32;p10">
            <a:extLst>
              <a:ext uri="{FF2B5EF4-FFF2-40B4-BE49-F238E27FC236}">
                <a16:creationId xmlns:a16="http://schemas.microsoft.com/office/drawing/2014/main" id="{501A46AC-5920-4DAA-90F6-9426AF93BE7B}"/>
              </a:ext>
            </a:extLst>
          </p:cNvPr>
          <p:cNvSpPr txBox="1"/>
          <p:nvPr userDrawn="1"/>
        </p:nvSpPr>
        <p:spPr>
          <a:xfrm>
            <a:off x="6891787" y="5426524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5,0,100,0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240,240,0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F0F000</a:t>
            </a:r>
            <a:endParaRPr dirty="0"/>
          </a:p>
        </p:txBody>
      </p:sp>
      <p:sp>
        <p:nvSpPr>
          <p:cNvPr id="26" name="Google Shape;33;p10">
            <a:extLst>
              <a:ext uri="{FF2B5EF4-FFF2-40B4-BE49-F238E27FC236}">
                <a16:creationId xmlns:a16="http://schemas.microsoft.com/office/drawing/2014/main" id="{A2BED412-6AF7-4211-95A9-B309C5B82C32}"/>
              </a:ext>
            </a:extLst>
          </p:cNvPr>
          <p:cNvSpPr txBox="1"/>
          <p:nvPr userDrawn="1"/>
        </p:nvSpPr>
        <p:spPr>
          <a:xfrm>
            <a:off x="8035698" y="5454223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0,100,0,0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228,0,127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E4007F</a:t>
            </a:r>
            <a:endParaRPr dirty="0"/>
          </a:p>
        </p:txBody>
      </p:sp>
      <p:sp>
        <p:nvSpPr>
          <p:cNvPr id="29" name="Google Shape;36;p10">
            <a:extLst>
              <a:ext uri="{FF2B5EF4-FFF2-40B4-BE49-F238E27FC236}">
                <a16:creationId xmlns:a16="http://schemas.microsoft.com/office/drawing/2014/main" id="{90E3881B-84D7-449C-AD0A-62FA5992C3E1}"/>
              </a:ext>
            </a:extLst>
          </p:cNvPr>
          <p:cNvSpPr txBox="1"/>
          <p:nvPr userDrawn="1"/>
        </p:nvSpPr>
        <p:spPr>
          <a:xfrm>
            <a:off x="2750820" y="5914630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100,0,10,0</a:t>
            </a:r>
            <a:endParaRPr lang="en-US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0,160,218</a:t>
            </a:r>
            <a:b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#00A0DA</a:t>
            </a:r>
            <a:endParaRPr lang="en-US" dirty="0"/>
          </a:p>
        </p:txBody>
      </p:sp>
      <p:sp>
        <p:nvSpPr>
          <p:cNvPr id="30" name="Google Shape;37;p10">
            <a:extLst>
              <a:ext uri="{FF2B5EF4-FFF2-40B4-BE49-F238E27FC236}">
                <a16:creationId xmlns:a16="http://schemas.microsoft.com/office/drawing/2014/main" id="{568CBB10-EAA9-415D-BC00-808F0121A6C1}"/>
              </a:ext>
            </a:extLst>
          </p:cNvPr>
          <p:cNvSpPr txBox="1"/>
          <p:nvPr userDrawn="1"/>
        </p:nvSpPr>
        <p:spPr>
          <a:xfrm>
            <a:off x="5355984" y="4210022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ベースカラー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Google Shape;38;p10">
            <a:extLst>
              <a:ext uri="{FF2B5EF4-FFF2-40B4-BE49-F238E27FC236}">
                <a16:creationId xmlns:a16="http://schemas.microsoft.com/office/drawing/2014/main" id="{D9AAE879-C30C-453E-ADCA-21C3E4888355}"/>
              </a:ext>
            </a:extLst>
          </p:cNvPr>
          <p:cNvSpPr txBox="1"/>
          <p:nvPr userDrawn="1"/>
        </p:nvSpPr>
        <p:spPr>
          <a:xfrm>
            <a:off x="6770517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アクセントカラー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Google Shape;39;p10">
            <a:extLst>
              <a:ext uri="{FF2B5EF4-FFF2-40B4-BE49-F238E27FC236}">
                <a16:creationId xmlns:a16="http://schemas.microsoft.com/office/drawing/2014/main" id="{7E8D2B0F-B58A-4189-A392-989DC4EE320B}"/>
              </a:ext>
            </a:extLst>
          </p:cNvPr>
          <p:cNvSpPr txBox="1"/>
          <p:nvPr userDrawn="1"/>
        </p:nvSpPr>
        <p:spPr>
          <a:xfrm>
            <a:off x="2163300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ブランドカラー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Google Shape;40;p10">
            <a:extLst>
              <a:ext uri="{FF2B5EF4-FFF2-40B4-BE49-F238E27FC236}">
                <a16:creationId xmlns:a16="http://schemas.microsoft.com/office/drawing/2014/main" id="{50B15D30-CC21-4DD7-82C7-B3EDC0703AF9}"/>
              </a:ext>
            </a:extLst>
          </p:cNvPr>
          <p:cNvSpPr txBox="1"/>
          <p:nvPr userDrawn="1"/>
        </p:nvSpPr>
        <p:spPr>
          <a:xfrm>
            <a:off x="1819835" y="2799191"/>
            <a:ext cx="105472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カラーコード</a:t>
            </a:r>
            <a:endParaRPr dirty="0"/>
          </a:p>
        </p:txBody>
      </p:sp>
      <p:sp>
        <p:nvSpPr>
          <p:cNvPr id="34" name="Google Shape;41;p10">
            <a:extLst>
              <a:ext uri="{FF2B5EF4-FFF2-40B4-BE49-F238E27FC236}">
                <a16:creationId xmlns:a16="http://schemas.microsoft.com/office/drawing/2014/main" id="{4B80D21F-2D53-4F22-91CA-EF91193D9DF1}"/>
              </a:ext>
            </a:extLst>
          </p:cNvPr>
          <p:cNvSpPr txBox="1"/>
          <p:nvPr userDrawn="1"/>
        </p:nvSpPr>
        <p:spPr>
          <a:xfrm>
            <a:off x="2128808" y="2401019"/>
            <a:ext cx="711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8;p10">
            <a:extLst>
              <a:ext uri="{FF2B5EF4-FFF2-40B4-BE49-F238E27FC236}">
                <a16:creationId xmlns:a16="http://schemas.microsoft.com/office/drawing/2014/main" id="{3E7FC381-D1F3-45EE-AF1F-89C2D517B5F5}"/>
              </a:ext>
            </a:extLst>
          </p:cNvPr>
          <p:cNvSpPr/>
          <p:nvPr userDrawn="1"/>
        </p:nvSpPr>
        <p:spPr>
          <a:xfrm>
            <a:off x="3814743" y="4481830"/>
            <a:ext cx="1432800" cy="1432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>
            <a:extLst>
              <a:ext uri="{FF2B5EF4-FFF2-40B4-BE49-F238E27FC236}">
                <a16:creationId xmlns:a16="http://schemas.microsoft.com/office/drawing/2014/main" id="{3D5B896F-39DE-4894-A5A4-87AC927603D4}"/>
              </a:ext>
            </a:extLst>
          </p:cNvPr>
          <p:cNvSpPr txBox="1"/>
          <p:nvPr userDrawn="1"/>
        </p:nvSpPr>
        <p:spPr>
          <a:xfrm>
            <a:off x="4347509" y="5914630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0,0,0,75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64,64,64</a:t>
            </a:r>
            <a:b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#404040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14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 preserve="1">
  <p:cSld name="3_ユーザー設定レイアウト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212407" y="222358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59" y="3936105"/>
            <a:ext cx="3152905" cy="125424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67559" y="3228219"/>
            <a:ext cx="514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63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ユーザー設定レイアウト" preserve="1">
  <p:cSld name="4_ユーザー設定レイアウト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213360" y="223736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7581" y="4450450"/>
            <a:ext cx="2788920" cy="60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05" y="4056380"/>
            <a:ext cx="2742011" cy="109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551905" y="3230237"/>
            <a:ext cx="5208587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17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比較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5785" y="5687909"/>
            <a:ext cx="2626995" cy="8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7064" y="5092631"/>
            <a:ext cx="1087755" cy="1350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30"/>
          <p:cNvCxnSpPr/>
          <p:nvPr/>
        </p:nvCxnSpPr>
        <p:spPr>
          <a:xfrm>
            <a:off x="0" y="4002069"/>
            <a:ext cx="6768465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48341" y="3354069"/>
            <a:ext cx="480218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15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表紙3" preserve="1">
  <p:cSld name="1_表紙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885" y="3907935"/>
            <a:ext cx="3065690" cy="12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91885" y="3263612"/>
            <a:ext cx="475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9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preserve="1">
  <p:cSld name="タイトルのみ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9010" y="193267"/>
            <a:ext cx="2925990" cy="116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l="376" t="-1540" r="269" b="437"/>
          <a:stretch/>
        </p:blipFill>
        <p:spPr>
          <a:xfrm>
            <a:off x="1905" y="2157706"/>
            <a:ext cx="12192000" cy="469906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500743" y="1130013"/>
            <a:ext cx="480093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01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preserve="1">
  <p:cSld name="白紙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33"/>
          <p:cNvCxnSpPr/>
          <p:nvPr/>
        </p:nvCxnSpPr>
        <p:spPr>
          <a:xfrm>
            <a:off x="284998" y="867390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33"/>
          <p:cNvCxnSpPr/>
          <p:nvPr/>
        </p:nvCxnSpPr>
        <p:spPr>
          <a:xfrm>
            <a:off x="275571" y="6213511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9705" y="6323694"/>
            <a:ext cx="1382260" cy="4213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2"/>
          </p:nvPr>
        </p:nvSpPr>
        <p:spPr>
          <a:xfrm>
            <a:off x="284998" y="221063"/>
            <a:ext cx="6446838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33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79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preserve="1">
  <p:cSld name="タイトル付きのコンテンツ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34"/>
          <p:cNvCxnSpPr/>
          <p:nvPr/>
        </p:nvCxnSpPr>
        <p:spPr>
          <a:xfrm>
            <a:off x="504825" y="863580"/>
            <a:ext cx="11398366" cy="0"/>
          </a:xfrm>
          <a:prstGeom prst="straightConnector1">
            <a:avLst/>
          </a:prstGeom>
          <a:noFill/>
          <a:ln w="34925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34"/>
          <p:cNvCxnSpPr/>
          <p:nvPr/>
        </p:nvCxnSpPr>
        <p:spPr>
          <a:xfrm>
            <a:off x="281750" y="6506205"/>
            <a:ext cx="10000386" cy="0"/>
          </a:xfrm>
          <a:prstGeom prst="straightConnector1">
            <a:avLst/>
          </a:prstGeom>
          <a:noFill/>
          <a:ln w="34925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" name="Google Shape;7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2986" y="625792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4"/>
          <p:cNvPicPr preferRelativeResize="0"/>
          <p:nvPr/>
        </p:nvPicPr>
        <p:blipFill rotWithShape="1">
          <a:blip r:embed="rId2">
            <a:alphaModFix/>
          </a:blip>
          <a:srcRect l="5744" t="18550" r="71418" b="19708"/>
          <a:stretch/>
        </p:blipFill>
        <p:spPr>
          <a:xfrm>
            <a:off x="219074" y="417194"/>
            <a:ext cx="570956" cy="47053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838200" y="239729"/>
            <a:ext cx="4811713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34"/>
          <p:cNvSpPr txBox="1"/>
          <p:nvPr/>
        </p:nvSpPr>
        <p:spPr>
          <a:xfrm>
            <a:off x="1960485" y="6581532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3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preserve="1">
  <p:cSld name="タイトル付きの図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5"/>
          <p:cNvCxnSpPr/>
          <p:nvPr/>
        </p:nvCxnSpPr>
        <p:spPr>
          <a:xfrm>
            <a:off x="281750" y="6506205"/>
            <a:ext cx="826598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5"/>
          <p:cNvSpPr/>
          <p:nvPr/>
        </p:nvSpPr>
        <p:spPr>
          <a:xfrm>
            <a:off x="285867" y="0"/>
            <a:ext cx="620914" cy="867805"/>
          </a:xfrm>
          <a:prstGeom prst="rect">
            <a:avLst/>
          </a:prstGeom>
          <a:solidFill>
            <a:srgbClr val="E72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2771" y="623887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2"/>
          </p:nvPr>
        </p:nvSpPr>
        <p:spPr>
          <a:xfrm>
            <a:off x="906781" y="219805"/>
            <a:ext cx="536603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5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6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ユーザー設定レイアウト" preserve="1">
  <p:cSld name="5_ユーザー設定レイアウト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36"/>
          <p:cNvCxnSpPr/>
          <p:nvPr/>
        </p:nvCxnSpPr>
        <p:spPr>
          <a:xfrm>
            <a:off x="0" y="895965"/>
            <a:ext cx="521017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36"/>
          <p:cNvCxnSpPr/>
          <p:nvPr/>
        </p:nvCxnSpPr>
        <p:spPr>
          <a:xfrm>
            <a:off x="281750" y="6506205"/>
            <a:ext cx="826598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2771" y="623887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2"/>
          </p:nvPr>
        </p:nvSpPr>
        <p:spPr>
          <a:xfrm>
            <a:off x="281750" y="265859"/>
            <a:ext cx="59753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36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878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1_比較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30"/>
          <p:cNvCxnSpPr/>
          <p:nvPr/>
        </p:nvCxnSpPr>
        <p:spPr>
          <a:xfrm>
            <a:off x="0" y="4002069"/>
            <a:ext cx="676846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48341" y="3354069"/>
            <a:ext cx="480218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10896F-5A4E-4D68-91E0-8FF832CE9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0674" y="5802966"/>
            <a:ext cx="2626993" cy="5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9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表紙3" preserve="1">
  <p:cSld name="2_表紙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A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91885" y="3263612"/>
            <a:ext cx="475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CDC397-A624-4118-BE85-44827507C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4045187"/>
            <a:ext cx="2626993" cy="5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8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preserve="1">
  <p:cSld name="縦書きタイトルと&#10;縦書きテキスト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8"/>
          <p:cNvCxnSpPr/>
          <p:nvPr/>
        </p:nvCxnSpPr>
        <p:spPr>
          <a:xfrm>
            <a:off x="285496" y="867390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38"/>
          <p:cNvSpPr/>
          <p:nvPr/>
        </p:nvSpPr>
        <p:spPr>
          <a:xfrm>
            <a:off x="285750" y="0"/>
            <a:ext cx="278124" cy="8686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38"/>
          <p:cNvCxnSpPr/>
          <p:nvPr/>
        </p:nvCxnSpPr>
        <p:spPr>
          <a:xfrm>
            <a:off x="285496" y="6210915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18" y="6376035"/>
            <a:ext cx="1386591" cy="30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563874" y="219390"/>
            <a:ext cx="527381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4" name="Google Shape;114;p38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115" name="Google Shape;115;p38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087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 preserve="1">
  <p:cSld name="6_ユーザー設定レイアウト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212407" y="222358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67559" y="3228219"/>
            <a:ext cx="514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C73FD9-BFEA-4D7D-9ECB-0ECB27D53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561" y="4037217"/>
            <a:ext cx="3465236" cy="9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ユーザー設定レイアウト" preserve="1">
  <p:cSld name="6_ユーザー設定レイアウト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213360" y="223736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6998" y="4332174"/>
            <a:ext cx="2788920" cy="60923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551905" y="3230237"/>
            <a:ext cx="5208587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C18D65-6640-4044-8F10-0D9454FE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561" y="4037217"/>
            <a:ext cx="3465236" cy="9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表紙3" preserve="1">
  <p:cSld name="2_表紙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91885" y="3263612"/>
            <a:ext cx="475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2F6BE2-6151-4C05-B99E-F427B71D9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4090693"/>
            <a:ext cx="3273028" cy="8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6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preserve="1">
  <p:cSld name="1_白紙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33"/>
          <p:cNvCxnSpPr/>
          <p:nvPr/>
        </p:nvCxnSpPr>
        <p:spPr>
          <a:xfrm>
            <a:off x="284998" y="867390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33"/>
          <p:cNvCxnSpPr/>
          <p:nvPr/>
        </p:nvCxnSpPr>
        <p:spPr>
          <a:xfrm>
            <a:off x="275571" y="6213511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2"/>
          </p:nvPr>
        </p:nvSpPr>
        <p:spPr>
          <a:xfrm>
            <a:off x="284998" y="221063"/>
            <a:ext cx="6446838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33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1BF763C-5CC7-424B-A5C8-8DB35562E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706" y="6404255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3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preserve="1">
  <p:cSld name="1_タイトル付きのコンテンツ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34"/>
          <p:cNvCxnSpPr/>
          <p:nvPr/>
        </p:nvCxnSpPr>
        <p:spPr>
          <a:xfrm>
            <a:off x="504825" y="863580"/>
            <a:ext cx="11398366" cy="0"/>
          </a:xfrm>
          <a:prstGeom prst="straightConnector1">
            <a:avLst/>
          </a:prstGeom>
          <a:noFill/>
          <a:ln w="34925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34"/>
          <p:cNvCxnSpPr/>
          <p:nvPr/>
        </p:nvCxnSpPr>
        <p:spPr>
          <a:xfrm>
            <a:off x="281750" y="6506205"/>
            <a:ext cx="10000386" cy="0"/>
          </a:xfrm>
          <a:prstGeom prst="straightConnector1">
            <a:avLst/>
          </a:prstGeom>
          <a:noFill/>
          <a:ln w="34925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838200" y="239729"/>
            <a:ext cx="4811713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34"/>
          <p:cNvSpPr txBox="1"/>
          <p:nvPr/>
        </p:nvSpPr>
        <p:spPr>
          <a:xfrm>
            <a:off x="1960485" y="6581532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8241629-31EF-4001-A111-0EF0196CE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5676" y="6376082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7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preserve="1">
  <p:cSld name="1_タイトル付きの図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5"/>
          <p:cNvCxnSpPr>
            <a:cxnSpLocks/>
          </p:cNvCxnSpPr>
          <p:nvPr/>
        </p:nvCxnSpPr>
        <p:spPr>
          <a:xfrm>
            <a:off x="281750" y="6506205"/>
            <a:ext cx="8041830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5"/>
          <p:cNvSpPr/>
          <p:nvPr/>
        </p:nvSpPr>
        <p:spPr>
          <a:xfrm>
            <a:off x="285867" y="0"/>
            <a:ext cx="620914" cy="867805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2"/>
          </p:nvPr>
        </p:nvSpPr>
        <p:spPr>
          <a:xfrm>
            <a:off x="906781" y="219805"/>
            <a:ext cx="536603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5"/>
          <p:cNvSpPr txBox="1"/>
          <p:nvPr/>
        </p:nvSpPr>
        <p:spPr>
          <a:xfrm>
            <a:off x="281750" y="654311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E8AD61-3C18-449B-A160-170A0939FA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301" y="6356874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ユーザー設定レイアウト" preserve="1">
  <p:cSld name="6_ユーザー設定レイアウト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36"/>
          <p:cNvCxnSpPr/>
          <p:nvPr/>
        </p:nvCxnSpPr>
        <p:spPr>
          <a:xfrm>
            <a:off x="0" y="895965"/>
            <a:ext cx="5210175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36"/>
          <p:cNvCxnSpPr>
            <a:cxnSpLocks/>
          </p:cNvCxnSpPr>
          <p:nvPr/>
        </p:nvCxnSpPr>
        <p:spPr>
          <a:xfrm>
            <a:off x="281750" y="6506205"/>
            <a:ext cx="8039290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2"/>
          </p:nvPr>
        </p:nvSpPr>
        <p:spPr>
          <a:xfrm>
            <a:off x="281750" y="265859"/>
            <a:ext cx="59753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36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5BDC0F-E826-451A-84ED-2C23BDFEC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1817" y="6357940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1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1_比較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30"/>
          <p:cNvCxnSpPr/>
          <p:nvPr/>
        </p:nvCxnSpPr>
        <p:spPr>
          <a:xfrm>
            <a:off x="0" y="4002069"/>
            <a:ext cx="6768465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48341" y="3354069"/>
            <a:ext cx="480218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681439-6798-4D50-8603-10DB6A79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4682" y="5873426"/>
            <a:ext cx="2773680" cy="434243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8E99A88-A04B-4380-84B1-6ADA4867B40D}"/>
              </a:ext>
            </a:extLst>
          </p:cNvPr>
          <p:cNvCxnSpPr/>
          <p:nvPr userDrawn="1"/>
        </p:nvCxnSpPr>
        <p:spPr>
          <a:xfrm>
            <a:off x="348341" y="457200"/>
            <a:ext cx="11590617" cy="6116128"/>
          </a:xfrm>
          <a:prstGeom prst="line">
            <a:avLst/>
          </a:prstGeom>
          <a:ln w="76200">
            <a:solidFill>
              <a:srgbClr val="E4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44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preserve="1">
  <p:cSld name="タイトルと縦書きテキスト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37"/>
          <p:cNvCxnSpPr/>
          <p:nvPr/>
        </p:nvCxnSpPr>
        <p:spPr>
          <a:xfrm>
            <a:off x="285496" y="867390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7"/>
          <p:cNvSpPr/>
          <p:nvPr/>
        </p:nvSpPr>
        <p:spPr>
          <a:xfrm>
            <a:off x="285750" y="0"/>
            <a:ext cx="278124" cy="8686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7"/>
          <p:cNvCxnSpPr/>
          <p:nvPr/>
        </p:nvCxnSpPr>
        <p:spPr>
          <a:xfrm>
            <a:off x="285496" y="6210915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52580" y="6324490"/>
            <a:ext cx="1358515" cy="4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18" y="6376035"/>
            <a:ext cx="1386591" cy="30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7"/>
          <p:cNvSpPr txBox="1">
            <a:spLocks noGrp="1"/>
          </p:cNvSpPr>
          <p:nvPr>
            <p:ph type="body" idx="1"/>
          </p:nvPr>
        </p:nvSpPr>
        <p:spPr>
          <a:xfrm>
            <a:off x="563874" y="218101"/>
            <a:ext cx="527381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6" name="Google Shape;106;p37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107" name="Google Shape;107;p37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6CE3F66-3143-4CD8-8856-47F5719BF646}"/>
              </a:ext>
            </a:extLst>
          </p:cNvPr>
          <p:cNvCxnSpPr/>
          <p:nvPr userDrawn="1"/>
        </p:nvCxnSpPr>
        <p:spPr>
          <a:xfrm>
            <a:off x="348341" y="457200"/>
            <a:ext cx="11590617" cy="6116128"/>
          </a:xfrm>
          <a:prstGeom prst="line">
            <a:avLst/>
          </a:prstGeom>
          <a:ln w="76200">
            <a:solidFill>
              <a:srgbClr val="E4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4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326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233678" y="2837655"/>
            <a:ext cx="57246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提案書類のイメージ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746892" y="5262283"/>
            <a:ext cx="89050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※様式自由であり、PowerPoint、Word、スライドの縦横は問いません。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※記載内容は、何を、いつ、どこで、誰が、なぜ、どのように実施するかを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意識して記載ください。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5;p2">
            <a:extLst>
              <a:ext uri="{FF2B5EF4-FFF2-40B4-BE49-F238E27FC236}">
                <a16:creationId xmlns:a16="http://schemas.microsoft.com/office/drawing/2014/main" id="{987B9804-4EB6-4806-A7FE-6C096161E1C8}"/>
              </a:ext>
            </a:extLst>
          </p:cNvPr>
          <p:cNvSpPr txBox="1">
            <a:spLocks/>
          </p:cNvSpPr>
          <p:nvPr/>
        </p:nvSpPr>
        <p:spPr>
          <a:xfrm>
            <a:off x="9046029" y="64086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2</a:t>
            </a:fld>
            <a:endParaRPr lang="en-US"/>
          </a:p>
        </p:txBody>
      </p:sp>
      <p:sp>
        <p:nvSpPr>
          <p:cNvPr id="16" name="Google Shape;96;p2">
            <a:extLst>
              <a:ext uri="{FF2B5EF4-FFF2-40B4-BE49-F238E27FC236}">
                <a16:creationId xmlns:a16="http://schemas.microsoft.com/office/drawing/2014/main" id="{1B548EC8-46E6-45F2-A161-FA35CD015E8B}"/>
              </a:ext>
            </a:extLst>
          </p:cNvPr>
          <p:cNvSpPr/>
          <p:nvPr/>
        </p:nvSpPr>
        <p:spPr>
          <a:xfrm>
            <a:off x="435429" y="253224"/>
            <a:ext cx="335560" cy="55399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7;p2">
            <a:extLst>
              <a:ext uri="{FF2B5EF4-FFF2-40B4-BE49-F238E27FC236}">
                <a16:creationId xmlns:a16="http://schemas.microsoft.com/office/drawing/2014/main" id="{928C42D2-A0B2-4ABD-8363-386AE88F9933}"/>
              </a:ext>
            </a:extLst>
          </p:cNvPr>
          <p:cNvSpPr txBox="1"/>
          <p:nvPr/>
        </p:nvSpPr>
        <p:spPr>
          <a:xfrm>
            <a:off x="975933" y="249349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提案内容概要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98;p2">
            <a:extLst>
              <a:ext uri="{FF2B5EF4-FFF2-40B4-BE49-F238E27FC236}">
                <a16:creationId xmlns:a16="http://schemas.microsoft.com/office/drawing/2014/main" id="{FE41D53C-2851-454F-A550-8C04866E2241}"/>
              </a:ext>
            </a:extLst>
          </p:cNvPr>
          <p:cNvSpPr/>
          <p:nvPr/>
        </p:nvSpPr>
        <p:spPr>
          <a:xfrm>
            <a:off x="1486921" y="2614372"/>
            <a:ext cx="99257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①電話リレーサービス</a:t>
            </a:r>
            <a:r>
              <a:rPr lang="en-US" alt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ja-JP" alt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ヨメテル</a:t>
            </a: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登録相談窓口の開設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9;p2">
            <a:extLst>
              <a:ext uri="{FF2B5EF4-FFF2-40B4-BE49-F238E27FC236}">
                <a16:creationId xmlns:a16="http://schemas.microsoft.com/office/drawing/2014/main" id="{31C9F0DF-5081-46FD-A202-BFF94FAD48BE}"/>
              </a:ext>
            </a:extLst>
          </p:cNvPr>
          <p:cNvSpPr/>
          <p:nvPr/>
        </p:nvSpPr>
        <p:spPr>
          <a:xfrm>
            <a:off x="1486920" y="3125217"/>
            <a:ext cx="99257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②電話リレーサービス説明会・登録会の開催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00;p2">
            <a:extLst>
              <a:ext uri="{FF2B5EF4-FFF2-40B4-BE49-F238E27FC236}">
                <a16:creationId xmlns:a16="http://schemas.microsoft.com/office/drawing/2014/main" id="{6F7B6F32-3E68-4AA5-AF0E-6C4E39438FA4}"/>
              </a:ext>
            </a:extLst>
          </p:cNvPr>
          <p:cNvSpPr/>
          <p:nvPr/>
        </p:nvSpPr>
        <p:spPr>
          <a:xfrm>
            <a:off x="1486919" y="3636062"/>
            <a:ext cx="9925789" cy="51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③イベントでのブース出展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01;p2">
            <a:extLst>
              <a:ext uri="{FF2B5EF4-FFF2-40B4-BE49-F238E27FC236}">
                <a16:creationId xmlns:a16="http://schemas.microsoft.com/office/drawing/2014/main" id="{B07E2149-1807-4FB2-83F0-26201D5FE156}"/>
              </a:ext>
            </a:extLst>
          </p:cNvPr>
          <p:cNvSpPr/>
          <p:nvPr/>
        </p:nvSpPr>
        <p:spPr>
          <a:xfrm>
            <a:off x="1486919" y="4165467"/>
            <a:ext cx="9925789" cy="51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④</a:t>
            </a:r>
            <a:r>
              <a:rPr lang="ja-JP" sz="2000">
                <a:solidFill>
                  <a:schemeClr val="dk1"/>
                </a:solidFill>
              </a:rPr>
              <a:t>法人登録促進活動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2" name="Google Shape;102;p2">
            <a:extLst>
              <a:ext uri="{FF2B5EF4-FFF2-40B4-BE49-F238E27FC236}">
                <a16:creationId xmlns:a16="http://schemas.microsoft.com/office/drawing/2014/main" id="{10434FB2-AA69-448F-A451-42F55A38C40F}"/>
              </a:ext>
            </a:extLst>
          </p:cNvPr>
          <p:cNvSpPr/>
          <p:nvPr/>
        </p:nvSpPr>
        <p:spPr>
          <a:xfrm>
            <a:off x="975933" y="1111224"/>
            <a:ext cx="992578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【目標】</a:t>
            </a:r>
            <a:r>
              <a:rPr lang="en-US" altLang="ja-JP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ja-JP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r>
              <a:rPr lang="ja-JP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の電話リレーサービス登録</a:t>
            </a:r>
            <a:r>
              <a:rPr lang="ja-JP" alt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lang="en-US" altLang="ja-JP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</a:rPr>
              <a:t>　　　　</a:t>
            </a:r>
            <a:r>
              <a:rPr lang="en-US" altLang="ja-JP" sz="2400" b="1" u="sng" dirty="0">
                <a:solidFill>
                  <a:schemeClr val="dk1"/>
                </a:solidFill>
              </a:rPr>
              <a:t>50</a:t>
            </a:r>
            <a:r>
              <a:rPr lang="ja-JP" altLang="en-US" sz="2400" b="1" u="sng" dirty="0">
                <a:solidFill>
                  <a:schemeClr val="dk1"/>
                </a:solidFill>
              </a:rPr>
              <a:t>名</a:t>
            </a:r>
            <a:r>
              <a:rPr lang="ja-JP" altLang="en-US" sz="2400" dirty="0">
                <a:solidFill>
                  <a:schemeClr val="dk1"/>
                </a:solidFill>
              </a:rPr>
              <a:t>のヨメテル登録</a:t>
            </a:r>
            <a:endParaRPr lang="en-US" altLang="ja-JP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03;p2">
            <a:extLst>
              <a:ext uri="{FF2B5EF4-FFF2-40B4-BE49-F238E27FC236}">
                <a16:creationId xmlns:a16="http://schemas.microsoft.com/office/drawing/2014/main" id="{7F43A1C4-240A-4B37-A101-0EB3F9294478}"/>
              </a:ext>
            </a:extLst>
          </p:cNvPr>
          <p:cNvSpPr/>
          <p:nvPr/>
        </p:nvSpPr>
        <p:spPr>
          <a:xfrm>
            <a:off x="975934" y="2044566"/>
            <a:ext cx="9925789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【実施内容】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4;p2">
            <a:extLst>
              <a:ext uri="{FF2B5EF4-FFF2-40B4-BE49-F238E27FC236}">
                <a16:creationId xmlns:a16="http://schemas.microsoft.com/office/drawing/2014/main" id="{CCCCF1BC-150E-4893-AC2E-95114208BF50}"/>
              </a:ext>
            </a:extLst>
          </p:cNvPr>
          <p:cNvSpPr/>
          <p:nvPr/>
        </p:nvSpPr>
        <p:spPr>
          <a:xfrm>
            <a:off x="975933" y="5442533"/>
            <a:ext cx="99258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【金額】●,●●●,●●●円（税込）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5;p2">
            <a:extLst>
              <a:ext uri="{FF2B5EF4-FFF2-40B4-BE49-F238E27FC236}">
                <a16:creationId xmlns:a16="http://schemas.microsoft.com/office/drawing/2014/main" id="{1A9501FB-43DA-49C0-AED8-02ED7E6E6C6D}"/>
              </a:ext>
            </a:extLst>
          </p:cNvPr>
          <p:cNvSpPr/>
          <p:nvPr/>
        </p:nvSpPr>
        <p:spPr>
          <a:xfrm>
            <a:off x="1486919" y="4694867"/>
            <a:ext cx="99258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chemeClr val="dk1"/>
                </a:solidFill>
              </a:rPr>
              <a:t>⑤</a:t>
            </a:r>
            <a:r>
              <a:rPr lang="ja-JP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会報誌による周知啓発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3">
            <a:extLst>
              <a:ext uri="{FF2B5EF4-FFF2-40B4-BE49-F238E27FC236}">
                <a16:creationId xmlns:a16="http://schemas.microsoft.com/office/drawing/2014/main" id="{2B721733-E4D4-4978-96B6-3793A67E35B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3</a:t>
            </a:fld>
            <a:endParaRPr lang="en-US"/>
          </a:p>
        </p:txBody>
      </p:sp>
      <p:sp>
        <p:nvSpPr>
          <p:cNvPr id="4" name="Google Shape;112;p3">
            <a:extLst>
              <a:ext uri="{FF2B5EF4-FFF2-40B4-BE49-F238E27FC236}">
                <a16:creationId xmlns:a16="http://schemas.microsoft.com/office/drawing/2014/main" id="{2F509354-AB70-42FF-AC8D-A416D025632B}"/>
              </a:ext>
            </a:extLst>
          </p:cNvPr>
          <p:cNvSpPr txBox="1"/>
          <p:nvPr/>
        </p:nvSpPr>
        <p:spPr>
          <a:xfrm>
            <a:off x="978021" y="224057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提案内容①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195E70B6-73CF-4544-893F-155F5036E081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13E819AD-1A36-42EE-B215-B9CF5A94F3B8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6;p3">
            <a:extLst>
              <a:ext uri="{FF2B5EF4-FFF2-40B4-BE49-F238E27FC236}">
                <a16:creationId xmlns:a16="http://schemas.microsoft.com/office/drawing/2014/main" id="{2CD0C514-32D3-4530-923C-B94F171B13A7}"/>
              </a:ext>
            </a:extLst>
          </p:cNvPr>
          <p:cNvSpPr/>
          <p:nvPr/>
        </p:nvSpPr>
        <p:spPr>
          <a:xfrm>
            <a:off x="1603637" y="916584"/>
            <a:ext cx="99257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ja-JP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電話リレーサービス</a:t>
            </a:r>
            <a:r>
              <a:rPr lang="en-US" altLang="ja-JP" sz="2400" dirty="0">
                <a:solidFill>
                  <a:schemeClr val="dk1"/>
                </a:solidFill>
              </a:rPr>
              <a:t>/</a:t>
            </a:r>
            <a:r>
              <a:rPr lang="ja-JP" altLang="en-US" sz="2400" dirty="0">
                <a:solidFill>
                  <a:schemeClr val="dk1"/>
                </a:solidFill>
              </a:rPr>
              <a:t>ヨメテル</a:t>
            </a:r>
            <a:r>
              <a:rPr lang="ja-JP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登録相談窓口の開設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08B22CE9-B7DC-43E0-93CE-DD69E85D3C4F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8;p3">
            <a:extLst>
              <a:ext uri="{FF2B5EF4-FFF2-40B4-BE49-F238E27FC236}">
                <a16:creationId xmlns:a16="http://schemas.microsoft.com/office/drawing/2014/main" id="{9B90D03C-165F-4E8C-977C-D66B8E43066F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19;p3">
            <a:extLst>
              <a:ext uri="{FF2B5EF4-FFF2-40B4-BE49-F238E27FC236}">
                <a16:creationId xmlns:a16="http://schemas.microsoft.com/office/drawing/2014/main" id="{4F5B1D4D-AEEE-4940-9AAF-5431F88F01AC}"/>
              </a:ext>
            </a:extLst>
          </p:cNvPr>
          <p:cNvSpPr/>
          <p:nvPr/>
        </p:nvSpPr>
        <p:spPr>
          <a:xfrm>
            <a:off x="1603625" y="1505976"/>
            <a:ext cx="99258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（１）登録相談窓口の開設</a:t>
            </a:r>
            <a:endParaRPr sz="20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内容：普及啓発員を派遣して窓口を開設し、登録サポートや各種相談を実施する。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回数：50回程度（毎週土曜日を12ヶ月）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対象：来場者400名（各回8名程度）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目標：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名登録（各回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１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名登録）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時間：10時00分～16時00分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場所：①A地域 聴覚障害者協会 事務所会議室、②B地域 聴覚障害者協会 事務所入口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③C地域 公民館、④情報提供施設 ロビー、⑤●●市役所 1階スペース　など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備考：①の場所を主として、普及啓発員として雇用した職員2名にて週毎に各地域を巡回して窓口開設。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また、希望があった地域においても調整の上で実施を検討する。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0;p3">
            <a:extLst>
              <a:ext uri="{FF2B5EF4-FFF2-40B4-BE49-F238E27FC236}">
                <a16:creationId xmlns:a16="http://schemas.microsoft.com/office/drawing/2014/main" id="{22B545DB-3134-4856-A561-C22323CB816B}"/>
              </a:ext>
            </a:extLst>
          </p:cNvPr>
          <p:cNvSpPr/>
          <p:nvPr/>
        </p:nvSpPr>
        <p:spPr>
          <a:xfrm>
            <a:off x="1603625" y="5408490"/>
            <a:ext cx="99257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（２）広報活動</a:t>
            </a:r>
            <a:endParaRPr sz="20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内容：（１）の活動に関してホームページやSNSで事前に広報を行う。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77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4">
            <a:extLst>
              <a:ext uri="{FF2B5EF4-FFF2-40B4-BE49-F238E27FC236}">
                <a16:creationId xmlns:a16="http://schemas.microsoft.com/office/drawing/2014/main" id="{B4252128-AB32-4A52-BBE4-EE561D40085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4</a:t>
            </a:fld>
            <a:endParaRPr lang="en-US"/>
          </a:p>
        </p:txBody>
      </p:sp>
      <p:sp>
        <p:nvSpPr>
          <p:cNvPr id="4" name="Google Shape;127;p4">
            <a:extLst>
              <a:ext uri="{FF2B5EF4-FFF2-40B4-BE49-F238E27FC236}">
                <a16:creationId xmlns:a16="http://schemas.microsoft.com/office/drawing/2014/main" id="{F010B1D1-3024-4AEE-A0D5-CD9A15F977FF}"/>
              </a:ext>
            </a:extLst>
          </p:cNvPr>
          <p:cNvSpPr txBox="1"/>
          <p:nvPr/>
        </p:nvSpPr>
        <p:spPr>
          <a:xfrm>
            <a:off x="965675" y="258464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提案内容②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29;p4">
            <a:extLst>
              <a:ext uri="{FF2B5EF4-FFF2-40B4-BE49-F238E27FC236}">
                <a16:creationId xmlns:a16="http://schemas.microsoft.com/office/drawing/2014/main" id="{18F7C010-DC30-4D09-B651-690A4D574E58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p4">
            <a:extLst>
              <a:ext uri="{FF2B5EF4-FFF2-40B4-BE49-F238E27FC236}">
                <a16:creationId xmlns:a16="http://schemas.microsoft.com/office/drawing/2014/main" id="{38B96902-DFE3-4CFF-BD9E-D2B6A05E4FC3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1;p4">
            <a:extLst>
              <a:ext uri="{FF2B5EF4-FFF2-40B4-BE49-F238E27FC236}">
                <a16:creationId xmlns:a16="http://schemas.microsoft.com/office/drawing/2014/main" id="{DCCF4095-D36A-4143-AD62-1996D9419ADE}"/>
              </a:ext>
            </a:extLst>
          </p:cNvPr>
          <p:cNvSpPr/>
          <p:nvPr/>
        </p:nvSpPr>
        <p:spPr>
          <a:xfrm>
            <a:off x="1603637" y="916584"/>
            <a:ext cx="99257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ja-JP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電話リレーサービス</a:t>
            </a:r>
            <a:r>
              <a:rPr lang="en-US" altLang="ja-JP" sz="2400" dirty="0">
                <a:solidFill>
                  <a:schemeClr val="dk1"/>
                </a:solidFill>
              </a:rPr>
              <a:t>/</a:t>
            </a:r>
            <a:r>
              <a:rPr lang="ja-JP" altLang="en-US" sz="2400" dirty="0">
                <a:solidFill>
                  <a:schemeClr val="dk1"/>
                </a:solidFill>
              </a:rPr>
              <a:t>ヨメテル</a:t>
            </a:r>
            <a:r>
              <a:rPr lang="ja-JP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説明会・登録会の開催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2;p4">
            <a:extLst>
              <a:ext uri="{FF2B5EF4-FFF2-40B4-BE49-F238E27FC236}">
                <a16:creationId xmlns:a16="http://schemas.microsoft.com/office/drawing/2014/main" id="{57E1C08A-5772-4B49-A6EF-61A2E8B81E73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E88A109F-D3B4-411D-A5E9-56C60BB98685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solidFill>
            <a:srgbClr val="FFCA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D47440F6-8C94-4834-843F-F65268B0C954}"/>
              </a:ext>
            </a:extLst>
          </p:cNvPr>
          <p:cNvSpPr/>
          <p:nvPr/>
        </p:nvSpPr>
        <p:spPr>
          <a:xfrm>
            <a:off x="1603636" y="1674970"/>
            <a:ext cx="992578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内容：聴覚障害者協会や</a:t>
            </a:r>
            <a:r>
              <a:rPr lang="ja-JP" altLang="en-US" sz="1600" dirty="0">
                <a:solidFill>
                  <a:schemeClr val="dk1"/>
                </a:solidFill>
              </a:rPr>
              <a:t>中途失聴者・難聴者協会、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情報提供施設、自治体と連携し、普及啓発員を講師と</a:t>
            </a:r>
            <a:endParaRPr lang="en-US" altLang="ja-JP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</a:rPr>
              <a:t>　　　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した説明会・登録会を開催する。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回数：6回程度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対象：来場者180人程度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名（各回</a:t>
            </a:r>
            <a:r>
              <a:rPr lang="en-US" altLang="ja-JP" sz="1600" dirty="0">
                <a:solidFill>
                  <a:schemeClr val="dk1"/>
                </a:solidFill>
              </a:rPr>
              <a:t>2~3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名登録）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場所：A市、B市、C市、D町、E町、F村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※会場は日本財団電話リレーサービスと相談の上で設定する。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備考：自治体へ相談の上で、協力的な地域で開催を検討するため、開催場所は変更となる可能性あり。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26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;p5">
            <a:extLst>
              <a:ext uri="{FF2B5EF4-FFF2-40B4-BE49-F238E27FC236}">
                <a16:creationId xmlns:a16="http://schemas.microsoft.com/office/drawing/2014/main" id="{F66469C7-6BFC-44C0-ABC2-D97F05BB228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5</a:t>
            </a:fld>
            <a:endParaRPr lang="en-US"/>
          </a:p>
        </p:txBody>
      </p:sp>
      <p:sp>
        <p:nvSpPr>
          <p:cNvPr id="4" name="Google Shape;141;p5">
            <a:extLst>
              <a:ext uri="{FF2B5EF4-FFF2-40B4-BE49-F238E27FC236}">
                <a16:creationId xmlns:a16="http://schemas.microsoft.com/office/drawing/2014/main" id="{B63CE1AC-088B-4653-9430-0EE61B22FE0A}"/>
              </a:ext>
            </a:extLst>
          </p:cNvPr>
          <p:cNvSpPr txBox="1"/>
          <p:nvPr/>
        </p:nvSpPr>
        <p:spPr>
          <a:xfrm>
            <a:off x="968640" y="230630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提案内容③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43;p5">
            <a:extLst>
              <a:ext uri="{FF2B5EF4-FFF2-40B4-BE49-F238E27FC236}">
                <a16:creationId xmlns:a16="http://schemas.microsoft.com/office/drawing/2014/main" id="{1C670E44-DEBC-40B6-9E63-CD329D03FB7F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4;p5">
            <a:extLst>
              <a:ext uri="{FF2B5EF4-FFF2-40B4-BE49-F238E27FC236}">
                <a16:creationId xmlns:a16="http://schemas.microsoft.com/office/drawing/2014/main" id="{81662DFA-D285-4DD6-B1D7-3F228DD633E6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5;p5">
            <a:extLst>
              <a:ext uri="{FF2B5EF4-FFF2-40B4-BE49-F238E27FC236}">
                <a16:creationId xmlns:a16="http://schemas.microsoft.com/office/drawing/2014/main" id="{8662329B-89A3-4174-9670-29C69BD495D1}"/>
              </a:ext>
            </a:extLst>
          </p:cNvPr>
          <p:cNvSpPr/>
          <p:nvPr/>
        </p:nvSpPr>
        <p:spPr>
          <a:xfrm>
            <a:off x="1603637" y="916584"/>
            <a:ext cx="9925789" cy="59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イベントでのブース出展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;p5">
            <a:extLst>
              <a:ext uri="{FF2B5EF4-FFF2-40B4-BE49-F238E27FC236}">
                <a16:creationId xmlns:a16="http://schemas.microsoft.com/office/drawing/2014/main" id="{51B26FF2-5FD1-4842-B042-431534F14828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5">
            <a:extLst>
              <a:ext uri="{FF2B5EF4-FFF2-40B4-BE49-F238E27FC236}">
                <a16:creationId xmlns:a16="http://schemas.microsoft.com/office/drawing/2014/main" id="{3D884E84-D312-4E61-A5FB-3BBFB86275D9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48;p5">
            <a:extLst>
              <a:ext uri="{FF2B5EF4-FFF2-40B4-BE49-F238E27FC236}">
                <a16:creationId xmlns:a16="http://schemas.microsoft.com/office/drawing/2014/main" id="{34D9C3EB-3DCE-46BC-A87C-8CEEC9CE9606}"/>
              </a:ext>
            </a:extLst>
          </p:cNvPr>
          <p:cNvSpPr/>
          <p:nvPr/>
        </p:nvSpPr>
        <p:spPr>
          <a:xfrm>
            <a:off x="1603636" y="1674970"/>
            <a:ext cx="9925789" cy="485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内容：●●県で開催される聴覚障害者関係のイベントにブース出展し、登録サポート、相談を受け付ける。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回数：8回程度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対象：100人程度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目標：</a:t>
            </a:r>
            <a:r>
              <a:rPr lang="en-US" altLang="ja-JP" sz="1600" dirty="0">
                <a:solidFill>
                  <a:schemeClr val="dk1"/>
                </a:solidFill>
              </a:rPr>
              <a:t>20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名（各回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2~3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名程度）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対象イベント：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①デフリンピック機運醸成イベント（●●地域）：●●月●●日</a:t>
            </a:r>
          </a:p>
          <a:p>
            <a:pPr lvl="0" algn="just">
              <a:lnSpc>
                <a:spcPct val="150000"/>
              </a:lnSpc>
            </a:pP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altLang="en-US" sz="1600" dirty="0">
                <a:solidFill>
                  <a:schemeClr val="dk1"/>
                </a:solidFill>
              </a:rPr>
              <a:t>　②デフリンピック機運醸成イベント：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日時未定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③●●県ろうあ者大会：●●月●●日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④デジタル活用勉強会：日時未定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⑤・・・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⑥・・・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⑦・・・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⑧・・・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76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g2a9e07b0fc4_0_0">
            <a:extLst>
              <a:ext uri="{FF2B5EF4-FFF2-40B4-BE49-F238E27FC236}">
                <a16:creationId xmlns:a16="http://schemas.microsoft.com/office/drawing/2014/main" id="{D823697E-09FD-4ED8-A289-1DC737FA4F7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6</a:t>
            </a:fld>
            <a:endParaRPr lang="en-US"/>
          </a:p>
        </p:txBody>
      </p:sp>
      <p:sp>
        <p:nvSpPr>
          <p:cNvPr id="4" name="Google Shape;155;g2a9e07b0fc4_0_0">
            <a:extLst>
              <a:ext uri="{FF2B5EF4-FFF2-40B4-BE49-F238E27FC236}">
                <a16:creationId xmlns:a16="http://schemas.microsoft.com/office/drawing/2014/main" id="{C3620992-DAEA-453C-8627-F481C4AC8F9F}"/>
              </a:ext>
            </a:extLst>
          </p:cNvPr>
          <p:cNvSpPr txBox="1"/>
          <p:nvPr/>
        </p:nvSpPr>
        <p:spPr>
          <a:xfrm>
            <a:off x="965700" y="258539"/>
            <a:ext cx="975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提案内容④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57;g2a9e07b0fc4_0_0">
            <a:extLst>
              <a:ext uri="{FF2B5EF4-FFF2-40B4-BE49-F238E27FC236}">
                <a16:creationId xmlns:a16="http://schemas.microsoft.com/office/drawing/2014/main" id="{321FC8BD-0F5C-40E3-8DD9-8F41D76923B3}"/>
              </a:ext>
            </a:extLst>
          </p:cNvPr>
          <p:cNvSpPr/>
          <p:nvPr/>
        </p:nvSpPr>
        <p:spPr>
          <a:xfrm>
            <a:off x="389844" y="1017417"/>
            <a:ext cx="1157700" cy="468900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8;g2a9e07b0fc4_0_0">
            <a:extLst>
              <a:ext uri="{FF2B5EF4-FFF2-40B4-BE49-F238E27FC236}">
                <a16:creationId xmlns:a16="http://schemas.microsoft.com/office/drawing/2014/main" id="{DA343CF2-DFF5-4DB0-8643-53942500407C}"/>
              </a:ext>
            </a:extLst>
          </p:cNvPr>
          <p:cNvSpPr txBox="1"/>
          <p:nvPr/>
        </p:nvSpPr>
        <p:spPr>
          <a:xfrm>
            <a:off x="680504" y="1082627"/>
            <a:ext cx="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59;g2a9e07b0fc4_0_0">
            <a:extLst>
              <a:ext uri="{FF2B5EF4-FFF2-40B4-BE49-F238E27FC236}">
                <a16:creationId xmlns:a16="http://schemas.microsoft.com/office/drawing/2014/main" id="{FB53D5A8-2514-42F2-8F7D-0013E4B3FEB1}"/>
              </a:ext>
            </a:extLst>
          </p:cNvPr>
          <p:cNvSpPr/>
          <p:nvPr/>
        </p:nvSpPr>
        <p:spPr>
          <a:xfrm>
            <a:off x="1603637" y="916584"/>
            <a:ext cx="992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</a:rPr>
              <a:t>法人登録促進活動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0;g2a9e07b0fc4_0_0">
            <a:extLst>
              <a:ext uri="{FF2B5EF4-FFF2-40B4-BE49-F238E27FC236}">
                <a16:creationId xmlns:a16="http://schemas.microsoft.com/office/drawing/2014/main" id="{B4215080-F13E-49B3-9FAD-2A267D349C45}"/>
              </a:ext>
            </a:extLst>
          </p:cNvPr>
          <p:cNvSpPr/>
          <p:nvPr/>
        </p:nvSpPr>
        <p:spPr>
          <a:xfrm>
            <a:off x="389844" y="1674970"/>
            <a:ext cx="1157700" cy="468900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g2a9e07b0fc4_0_0">
            <a:extLst>
              <a:ext uri="{FF2B5EF4-FFF2-40B4-BE49-F238E27FC236}">
                <a16:creationId xmlns:a16="http://schemas.microsoft.com/office/drawing/2014/main" id="{5FE6E589-019E-4D5B-BB0E-E2E0F45D69C6}"/>
              </a:ext>
            </a:extLst>
          </p:cNvPr>
          <p:cNvSpPr txBox="1"/>
          <p:nvPr/>
        </p:nvSpPr>
        <p:spPr>
          <a:xfrm>
            <a:off x="680504" y="1735695"/>
            <a:ext cx="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62;g2a9e07b0fc4_0_0">
            <a:extLst>
              <a:ext uri="{FF2B5EF4-FFF2-40B4-BE49-F238E27FC236}">
                <a16:creationId xmlns:a16="http://schemas.microsoft.com/office/drawing/2014/main" id="{E9932A25-16E8-4770-81FF-4BCA9ACE7629}"/>
              </a:ext>
            </a:extLst>
          </p:cNvPr>
          <p:cNvSpPr/>
          <p:nvPr/>
        </p:nvSpPr>
        <p:spPr>
          <a:xfrm>
            <a:off x="1603636" y="1674970"/>
            <a:ext cx="9925800" cy="4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内容：●●県</a:t>
            </a:r>
            <a:r>
              <a:rPr lang="ja-JP" sz="1600" dirty="0">
                <a:solidFill>
                  <a:schemeClr val="dk1"/>
                </a:solidFill>
              </a:rPr>
              <a:t>内できこえない人を雇用している企業、自治体等の法人に対し、説明及び登録打診を行う。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回数：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ja-JP" sz="1600" dirty="0">
                <a:solidFill>
                  <a:schemeClr val="dk1"/>
                </a:solidFill>
              </a:rPr>
              <a:t>社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程度</a:t>
            </a:r>
            <a:r>
              <a:rPr lang="ja-JP" sz="1600" dirty="0">
                <a:solidFill>
                  <a:schemeClr val="dk1"/>
                </a:solidFill>
              </a:rPr>
              <a:t>（月</a:t>
            </a:r>
            <a:r>
              <a:rPr lang="ja-JP" altLang="en-US" sz="1600" dirty="0">
                <a:solidFill>
                  <a:schemeClr val="dk1"/>
                </a:solidFill>
              </a:rPr>
              <a:t>０～</a:t>
            </a:r>
            <a:r>
              <a:rPr lang="ja-JP" sz="1600" dirty="0">
                <a:solidFill>
                  <a:schemeClr val="dk1"/>
                </a:solidFill>
              </a:rPr>
              <a:t>１社程度）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対象：</a:t>
            </a:r>
            <a:r>
              <a:rPr lang="ja-JP" sz="1600" dirty="0">
                <a:solidFill>
                  <a:schemeClr val="dk1"/>
                </a:solidFill>
              </a:rPr>
              <a:t>●●県内の企業、自治体、団体等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備考：法人での説明では、日本財団電話リレーサービスが用意した動画やチラシ等を用いる。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また、ハローワーク等へも相談し、きこえない人を雇用する法人をリストアップする等の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事前調査を実施したい。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9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7;p6">
            <a:extLst>
              <a:ext uri="{FF2B5EF4-FFF2-40B4-BE49-F238E27FC236}">
                <a16:creationId xmlns:a16="http://schemas.microsoft.com/office/drawing/2014/main" id="{AA00A398-3B86-48E2-B5AE-A473FE1128C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7</a:t>
            </a:fld>
            <a:endParaRPr lang="en-US"/>
          </a:p>
        </p:txBody>
      </p:sp>
      <p:sp>
        <p:nvSpPr>
          <p:cNvPr id="23" name="Google Shape;169;p6">
            <a:extLst>
              <a:ext uri="{FF2B5EF4-FFF2-40B4-BE49-F238E27FC236}">
                <a16:creationId xmlns:a16="http://schemas.microsoft.com/office/drawing/2014/main" id="{4F0EFC79-F65C-4C11-951F-8938575577EE}"/>
              </a:ext>
            </a:extLst>
          </p:cNvPr>
          <p:cNvSpPr txBox="1"/>
          <p:nvPr/>
        </p:nvSpPr>
        <p:spPr>
          <a:xfrm>
            <a:off x="965675" y="189582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提案内容⑤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" name="Google Shape;171;p6">
            <a:extLst>
              <a:ext uri="{FF2B5EF4-FFF2-40B4-BE49-F238E27FC236}">
                <a16:creationId xmlns:a16="http://schemas.microsoft.com/office/drawing/2014/main" id="{7182A809-1D00-4572-9265-FA90E9BA7836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72;p6">
            <a:extLst>
              <a:ext uri="{FF2B5EF4-FFF2-40B4-BE49-F238E27FC236}">
                <a16:creationId xmlns:a16="http://schemas.microsoft.com/office/drawing/2014/main" id="{11EAC9CA-8D3E-4ABC-B314-E1932FBDCF52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73;p6">
            <a:extLst>
              <a:ext uri="{FF2B5EF4-FFF2-40B4-BE49-F238E27FC236}">
                <a16:creationId xmlns:a16="http://schemas.microsoft.com/office/drawing/2014/main" id="{8AF088D7-EC8E-443E-9204-A4C6C5E98194}"/>
              </a:ext>
            </a:extLst>
          </p:cNvPr>
          <p:cNvSpPr/>
          <p:nvPr/>
        </p:nvSpPr>
        <p:spPr>
          <a:xfrm>
            <a:off x="1603637" y="916584"/>
            <a:ext cx="9925789" cy="59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会報誌</a:t>
            </a:r>
            <a:r>
              <a:rPr lang="ja-JP" sz="2400" b="1">
                <a:solidFill>
                  <a:schemeClr val="dk1"/>
                </a:solidFill>
              </a:rPr>
              <a:t>等による</a:t>
            </a:r>
            <a:r>
              <a:rPr lang="ja-JP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周知啓発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74;p6">
            <a:extLst>
              <a:ext uri="{FF2B5EF4-FFF2-40B4-BE49-F238E27FC236}">
                <a16:creationId xmlns:a16="http://schemas.microsoft.com/office/drawing/2014/main" id="{8BE8407F-E84A-4984-9745-3F51DE932ED5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75;p6">
            <a:extLst>
              <a:ext uri="{FF2B5EF4-FFF2-40B4-BE49-F238E27FC236}">
                <a16:creationId xmlns:a16="http://schemas.microsoft.com/office/drawing/2014/main" id="{421FD55D-E3D2-4170-A9BE-F0563E00E6B8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29" name="Google Shape;176;p6">
            <a:extLst>
              <a:ext uri="{FF2B5EF4-FFF2-40B4-BE49-F238E27FC236}">
                <a16:creationId xmlns:a16="http://schemas.microsoft.com/office/drawing/2014/main" id="{643E30A8-3CDC-494E-BD83-A4978DD900D7}"/>
              </a:ext>
            </a:extLst>
          </p:cNvPr>
          <p:cNvSpPr/>
          <p:nvPr/>
        </p:nvSpPr>
        <p:spPr>
          <a:xfrm>
            <a:off x="1603625" y="1674978"/>
            <a:ext cx="9925800" cy="2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内容：●月に1回発行する会報誌</a:t>
            </a:r>
            <a:r>
              <a:rPr lang="ja-JP" sz="1600" dirty="0">
                <a:solidFill>
                  <a:schemeClr val="dk1"/>
                </a:solidFill>
              </a:rPr>
              <a:t>、また地域の新聞へ広告出稿する等を行い、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登録促進</a:t>
            </a:r>
            <a:r>
              <a:rPr lang="ja-JP" sz="1600" dirty="0">
                <a:solidFill>
                  <a:schemeClr val="dk1"/>
                </a:solidFill>
              </a:rPr>
              <a:t>に係る周知啓発を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ja-JP" sz="1600" dirty="0">
                <a:solidFill>
                  <a:schemeClr val="dk1"/>
                </a:solidFill>
              </a:rPr>
              <a:t>行う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媒体：①会報誌（●回）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➁●●新聞（●回）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③●●（タウン誌等の地域情報媒体）（●回）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備考：記事内容については、日本財団電話リレーサービスと相談の上で方針設定し、戦略的な広報を図る。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87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835</Words>
  <Application>Microsoft Office PowerPoint</Application>
  <PresentationFormat>ワイド画面</PresentationFormat>
  <Paragraphs>87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Quattrocento Sans</vt:lpstr>
      <vt:lpstr>Arial</vt:lpstr>
      <vt:lpstr>游ゴシック Medium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hirose</dc:creator>
  <cp:lastModifiedBy>hirosue</cp:lastModifiedBy>
  <cp:revision>6</cp:revision>
  <cp:lastPrinted>2024-12-15T23:00:43Z</cp:lastPrinted>
  <dcterms:created xsi:type="dcterms:W3CDTF">2022-02-19T07:00:25Z</dcterms:created>
  <dcterms:modified xsi:type="dcterms:W3CDTF">2025-01-24T01:01:32Z</dcterms:modified>
</cp:coreProperties>
</file>